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96" r:id="rId13"/>
    <p:sldId id="297" r:id="rId14"/>
    <p:sldId id="298" r:id="rId15"/>
    <p:sldId id="287" r:id="rId16"/>
    <p:sldId id="288" r:id="rId17"/>
    <p:sldId id="289" r:id="rId18"/>
    <p:sldId id="290" r:id="rId19"/>
    <p:sldId id="299" r:id="rId20"/>
    <p:sldId id="291" r:id="rId21"/>
    <p:sldId id="293" r:id="rId22"/>
    <p:sldId id="295" r:id="rId23"/>
    <p:sldId id="292" r:id="rId24"/>
    <p:sldId id="300" r:id="rId25"/>
    <p:sldId id="286" r:id="rId26"/>
    <p:sldId id="301" r:id="rId27"/>
    <p:sldId id="302" r:id="rId28"/>
    <p:sldId id="30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76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9/9/2021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9/9/2021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9/9/2021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9/9/2021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9/9/2021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9/9/2021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9/9/2021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9/9/2021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9/9/2021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9/9/2021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9/9/2021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9/9/2021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services.gov.in/act-rule/Banking/Banking-Rules" TargetMode="External"/><Relationship Id="rId2" Type="http://schemas.openxmlformats.org/officeDocument/2006/relationships/hyperlink" Target="https://en.wikipedia.org/wiki/Online_bank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hyperlink" Target="https://cleartax.in/s/net-bankin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A quarter of European bank websites leave customers exposed to phishing">
            <a:extLst>
              <a:ext uri="{FF2B5EF4-FFF2-40B4-BE49-F238E27FC236}">
                <a16:creationId xmlns:a16="http://schemas.microsoft.com/office/drawing/2014/main" id="{D9A7119B-989A-4852-BC5E-0FF6BC79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 Complete Banking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On your Hands!!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435058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8000" b="1" dirty="0">
                <a:ln w="38100">
                  <a:solidFill>
                    <a:sysClr val="windowText" lastClr="000000"/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rPr>
              <a:t>E BANKING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Registration PAGE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IN" sz="2400" dirty="0">
                <a:solidFill>
                  <a:srgbClr val="FFFF00"/>
                </a:solidFill>
              </a:rPr>
              <a:t>view-source:http://localhost/banking%20web/register2.php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181413-80EF-4309-BD82-A51A680D9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999" y="752476"/>
            <a:ext cx="6181725" cy="5581650"/>
          </a:xfrm>
        </p:spPr>
      </p:pic>
    </p:spTree>
    <p:extLst>
      <p:ext uri="{BB962C8B-B14F-4D97-AF65-F5344CB8AC3E}">
        <p14:creationId xmlns:p14="http://schemas.microsoft.com/office/powerpoint/2010/main" val="368694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REGISTRATION SUCCESS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IN" sz="2400" dirty="0">
                <a:solidFill>
                  <a:srgbClr val="FFFF00"/>
                </a:solidFill>
              </a:rPr>
              <a:t>view-source:http://localhost/banking%20web/successregister.html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0515FB1-116C-4D51-92B7-92E58ED445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02" y="1104900"/>
            <a:ext cx="620949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LOGIN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US" sz="2400" dirty="0">
                <a:solidFill>
                  <a:srgbClr val="FFFF00"/>
                </a:solidFill>
              </a:rPr>
              <a:t>view-source:localhost/banking%20web/login.html</a:t>
            </a:r>
            <a:endParaRPr lang="en-IN" sz="2400" dirty="0">
              <a:solidFill>
                <a:srgbClr val="FFFF00"/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C13B175-5072-4EFE-86EA-A94746C8D5F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248" y="933451"/>
            <a:ext cx="6504020" cy="54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5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HOME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US" sz="2400" dirty="0">
                <a:solidFill>
                  <a:srgbClr val="FFFF00"/>
                </a:solidFill>
              </a:rPr>
              <a:t>view-source:localhost/banking%20web/index.php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EFE96-A3BA-48E6-97F1-D7E7C6558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A7ED855-2CB1-4690-A9D7-72A6F93CE3F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248" y="750771"/>
            <a:ext cx="6512052" cy="590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3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payment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US" sz="2400" dirty="0">
                <a:solidFill>
                  <a:srgbClr val="FFFF00"/>
                </a:solidFill>
              </a:rPr>
              <a:t>view-source:localhost/banking%20web/payment.php</a:t>
            </a:r>
            <a:endParaRPr lang="en-IN" sz="2400" dirty="0">
              <a:solidFill>
                <a:srgbClr val="FFFF00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D5E84F1-A7E8-4985-A15A-B5F2BF3968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4" y="1280160"/>
            <a:ext cx="6315076" cy="51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Transfer funds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IN" sz="2400" dirty="0">
                <a:solidFill>
                  <a:srgbClr val="FFFF00"/>
                </a:solidFill>
              </a:rPr>
              <a:t>view-source:http://localhost/banking%20web/Transfer_funds.php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7F8E326-9E58-401D-B75A-74A333A4BA4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02" y="1133475"/>
            <a:ext cx="6037847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24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payment SUCCESS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IN" sz="2400" dirty="0">
                <a:solidFill>
                  <a:srgbClr val="FFFF00"/>
                </a:solidFill>
              </a:rPr>
              <a:t>view-source:http://localhost/banking%20web/success.html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1B69433-0B27-45C6-BF9E-1059F78B7EE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75" y="1143000"/>
            <a:ext cx="615325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9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View statement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IN" sz="2400" dirty="0">
                <a:solidFill>
                  <a:srgbClr val="FFFF00"/>
                </a:solidFill>
              </a:rPr>
              <a:t>view-source:http://localhost/banking%20web/Statement.php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A163AD6-9231-4E5C-ADC9-5A3536C69F3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114425"/>
            <a:ext cx="6294922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85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profile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IN" sz="2400" dirty="0">
                <a:solidFill>
                  <a:srgbClr val="FFFF00"/>
                </a:solidFill>
              </a:rPr>
              <a:t>view-source:http://localhost/banking%20web/profile.php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A1ECB4-D233-41ED-BA81-0AF7E522E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1C99CD-85ED-46A6-8179-09C31687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71509"/>
            <a:ext cx="5734050" cy="601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440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Change password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IN" sz="2400" dirty="0">
                <a:solidFill>
                  <a:srgbClr val="FFFF00"/>
                </a:solidFill>
              </a:rPr>
              <a:t>view-source:http://localhost/banking%20web/password.php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CEBAF70-2887-403B-885D-8E7EAEA22D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16141"/>
            <a:ext cx="6057900" cy="47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D630-CABD-45C8-882B-71DE6135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95984"/>
          </a:xfrm>
        </p:spPr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B5C4E-A498-4249-B19A-A72033206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81200"/>
            <a:ext cx="9720073" cy="4328160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This project is a web-based application specially for banking sector.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This project is to develop a perfect database for bank management system.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This project has been developed with a clear manner of database relating to all essentials, which is not possible with the manuals work, which are overcome by this database.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It can keep the information of Account type, account opening form, Deposit, Withdrawal, and Searching the transaction, Transaction report.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ea typeface="Calibri" panose="020F0502020204030204" pitchFamily="34" charset="0"/>
                <a:cs typeface="Times New Roman" panose="02020603050405020304" pitchFamily="18" charset="0"/>
              </a:rPr>
              <a:t> This </a:t>
            </a: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project is developed using MySQL.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Hence it will provide the complete database for the current management system.</a:t>
            </a:r>
          </a:p>
          <a:p>
            <a:endParaRPr lang="en-IN" dirty="0"/>
          </a:p>
        </p:txBody>
      </p:sp>
      <p:pic>
        <p:nvPicPr>
          <p:cNvPr id="4" name="Graphic 3" descr="Bank">
            <a:extLst>
              <a:ext uri="{FF2B5EF4-FFF2-40B4-BE49-F238E27FC236}">
                <a16:creationId xmlns:a16="http://schemas.microsoft.com/office/drawing/2014/main" id="{D0DBB37E-5326-4129-86F0-E46DE424B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2030" y="585216"/>
            <a:ext cx="1289785" cy="102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9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Contact us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IN" sz="2400" dirty="0">
                <a:solidFill>
                  <a:srgbClr val="FFFF00"/>
                </a:solidFill>
              </a:rPr>
              <a:t>view-source:http://localhost/banking%20web/contact.php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0228B5A6-70EC-4B81-A28D-6152AE1C9ED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26" y="962526"/>
            <a:ext cx="6200674" cy="57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83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logout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IN" sz="2400" dirty="0">
                <a:solidFill>
                  <a:srgbClr val="FFFF00"/>
                </a:solidFill>
              </a:rPr>
              <a:t>view-source:http://localhost/banking%20web/logout.php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500B801-E77F-4681-8DF7-0CE9F5D6E9F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1" y="1009650"/>
            <a:ext cx="6181124" cy="53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7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979F-ED5B-4A7E-83DD-AD1139270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84459-8774-438D-9D95-E66EC75B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73179"/>
            <a:ext cx="10872697" cy="451424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The banking will be done until the money is in 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Thus, this online banking management website is successfully created with absolute backend connectivity.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 bank account is not only about saving money, it’s also about managing money.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All data transactions are updated regularly with the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Hence, the user will be updated with recent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And, this website is secured with password and thus, those data aren’t leaked or exposed.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Such kind of secured, convenient, reliability of the site will bring more users to use it likely.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Banking sites must be used more and more to digitalize the banks.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Graphic 4" descr="Wallet">
            <a:extLst>
              <a:ext uri="{FF2B5EF4-FFF2-40B4-BE49-F238E27FC236}">
                <a16:creationId xmlns:a16="http://schemas.microsoft.com/office/drawing/2014/main" id="{FDBBD23D-8BED-42DE-891B-8340AF31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442" y="791438"/>
            <a:ext cx="1230430" cy="97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CA71C-054A-46AF-9AC7-F93271B3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7ABBE-8FBC-4D0C-800D-376A44124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Hashing up the password, hence the login portal will be much stronger than now.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Updating the website with loan section.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Adding up with the beneficiary account on the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Retrieval of statement on selected date.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Creating a section for the using the credit points and also for shopping site.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Graphic 4" descr="Piggy Bank">
            <a:extLst>
              <a:ext uri="{FF2B5EF4-FFF2-40B4-BE49-F238E27FC236}">
                <a16:creationId xmlns:a16="http://schemas.microsoft.com/office/drawing/2014/main" id="{3CA7ED14-92BB-4BB1-922D-8541A944D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9418" y="710344"/>
            <a:ext cx="1108510" cy="11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2B19-AEC7-4647-A3C3-23F29A07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7D6D9-4118-4250-A9E6-B0E1B3F45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48051"/>
            <a:ext cx="9720073" cy="446130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Online banking practices :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https://en.wikipedia.org/wiki/Online_banking</a:t>
            </a:r>
            <a:endParaRPr lang="en-IN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/>
              <a:t>Online banking rules :</a:t>
            </a:r>
          </a:p>
          <a:p>
            <a:pPr marL="128016" lvl="1" indent="0">
              <a:buNone/>
            </a:pPr>
            <a:r>
              <a:rPr lang="en-IN" dirty="0"/>
              <a:t>	</a:t>
            </a:r>
            <a:r>
              <a:rPr lang="en-IN" sz="22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https://financialservices.gov.in/act-rule/Banking/Banking-Rules</a:t>
            </a:r>
            <a:endParaRPr lang="en-IN" sz="2200" dirty="0">
              <a:solidFill>
                <a:srgbClr val="FFFF00"/>
              </a:solidFill>
            </a:endParaRPr>
          </a:p>
          <a:p>
            <a:pPr marL="128016" lvl="1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Online banking services :</a:t>
            </a:r>
          </a:p>
          <a:p>
            <a:pPr marL="128016" lvl="1" indent="0">
              <a:buNone/>
            </a:pPr>
            <a:r>
              <a:rPr lang="en-IN" dirty="0"/>
              <a:t>	</a:t>
            </a:r>
            <a:r>
              <a:rPr lang="en-IN" sz="22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https://cleartax.in/s/net-banking</a:t>
            </a:r>
            <a:endParaRPr lang="en-IN" sz="2200" dirty="0">
              <a:solidFill>
                <a:srgbClr val="FFFF00"/>
              </a:solidFill>
            </a:endParaRPr>
          </a:p>
          <a:p>
            <a:pPr marL="128016" lvl="1" indent="0">
              <a:buNone/>
            </a:pPr>
            <a:endParaRPr lang="en-IN" dirty="0"/>
          </a:p>
          <a:p>
            <a:pPr marL="128016" lvl="1" indent="0">
              <a:buNone/>
            </a:pP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7" name="Graphic 6" descr="Rupee">
            <a:extLst>
              <a:ext uri="{FF2B5EF4-FFF2-40B4-BE49-F238E27FC236}">
                <a16:creationId xmlns:a16="http://schemas.microsoft.com/office/drawing/2014/main" id="{6AB0CE27-E136-4345-B062-6B418334D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1924" y="7594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85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654D8-6A41-46F4-AD97-72E0339A0290}"/>
              </a:ext>
            </a:extLst>
          </p:cNvPr>
          <p:cNvSpPr txBox="1"/>
          <p:nvPr/>
        </p:nvSpPr>
        <p:spPr>
          <a:xfrm>
            <a:off x="493159" y="2452605"/>
            <a:ext cx="1149678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blipFill>
                  <a:blip r:embed="rId2"/>
                  <a:tile tx="0" ty="0" sx="100000" sy="100000" flip="none" algn="tl"/>
                </a:blipFill>
              </a:rPr>
              <a:t>THANK YOU..!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4020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DEB9-98F0-4CC3-AD8C-F1FCDB94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C0CEF-A22A-4288-9B64-748CFA7EE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09775"/>
            <a:ext cx="9720073" cy="4299585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Nowadays, banking is one of the major fields but this field haven’t completely ruled by internet due to various reasons like user-interface, security, reliability, convenient and also in data-handling aspect.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To solve these issues, advanced technology is used to handle all these issues.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IN" sz="2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Online Banking Management System</a:t>
            </a: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 works well with security, easy user-interface and convenience.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The main reason behind undertaking this project is to handle the data in a wise manner and to bring out easy user-interface site which paves way for more account users to use internet facility more.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it brings more digital transactions with ease mode of interface.</a:t>
            </a:r>
          </a:p>
          <a:p>
            <a:endParaRPr lang="en-IN" dirty="0"/>
          </a:p>
        </p:txBody>
      </p:sp>
      <p:pic>
        <p:nvPicPr>
          <p:cNvPr id="7" name="Graphic 6" descr="Credit card">
            <a:extLst>
              <a:ext uri="{FF2B5EF4-FFF2-40B4-BE49-F238E27FC236}">
                <a16:creationId xmlns:a16="http://schemas.microsoft.com/office/drawing/2014/main" id="{BD590890-5F0B-450B-9219-2CC2A5122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9149" y="719968"/>
            <a:ext cx="1205726" cy="9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E42D-4024-40E2-94DA-9D2846FB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6EE6B-F29F-419B-BFED-43994EB49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866900"/>
            <a:ext cx="10715626" cy="4514850"/>
          </a:xfrm>
        </p:spPr>
        <p:txBody>
          <a:bodyPr>
            <a:normAutofit fontScale="92500" lnSpcReduction="20000"/>
          </a:bodyPr>
          <a:lstStyle/>
          <a:p>
            <a:pPr marL="342900" marR="60325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Officers are only the one to create a registered account for the users.</a:t>
            </a:r>
          </a:p>
          <a:p>
            <a:pPr marL="342900" marR="60325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Easy way of accessing the website with login portal.</a:t>
            </a:r>
          </a:p>
          <a:p>
            <a:pPr marL="342900" marR="60325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makes easier to update the user credentials and also to view.</a:t>
            </a:r>
          </a:p>
          <a:p>
            <a:pPr marL="342900" marR="60325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site makes the user to feel the easy user-interface mode with all delight features.</a:t>
            </a:r>
          </a:p>
          <a:p>
            <a:pPr marL="342900" marR="60325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Only registered account numbers are used for transactions.</a:t>
            </a:r>
          </a:p>
          <a:p>
            <a:pPr marL="342900" marR="60325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limit of online transactions and times of transaction is also displayed in the banking website.</a:t>
            </a:r>
          </a:p>
          <a:p>
            <a:endParaRPr lang="en-IN" sz="3600" dirty="0"/>
          </a:p>
        </p:txBody>
      </p:sp>
      <p:pic>
        <p:nvPicPr>
          <p:cNvPr id="5" name="Graphic 4" descr="Money">
            <a:extLst>
              <a:ext uri="{FF2B5EF4-FFF2-40B4-BE49-F238E27FC236}">
                <a16:creationId xmlns:a16="http://schemas.microsoft.com/office/drawing/2014/main" id="{2EBC30DA-4530-4F3C-90D5-C47F2CD66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2935" y="585216"/>
            <a:ext cx="1432560" cy="122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5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A52D-DA9B-4459-9515-FCE663CA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TECHNIQUES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705B7-AF5E-4499-957A-9CF0725C2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57375"/>
            <a:ext cx="10062972" cy="4451985"/>
          </a:xfrm>
        </p:spPr>
        <p:txBody>
          <a:bodyPr>
            <a:normAutofit/>
          </a:bodyPr>
          <a:lstStyle/>
          <a:p>
            <a:r>
              <a:rPr lang="en-IN" sz="2800" b="1" dirty="0"/>
              <a:t>E BANKING </a:t>
            </a:r>
            <a:r>
              <a:rPr lang="en-IN" sz="2800" dirty="0"/>
              <a:t>website is laid down with the following properties:</a:t>
            </a:r>
          </a:p>
          <a:p>
            <a:pPr marL="128016" lvl="1" indent="0">
              <a:buNone/>
            </a:pPr>
            <a:endParaRPr lang="en-IN" b="1" dirty="0"/>
          </a:p>
          <a:p>
            <a:pPr lvl="2"/>
            <a:r>
              <a:rPr lang="en-IN" sz="2000" b="1" dirty="0"/>
              <a:t> </a:t>
            </a:r>
            <a:r>
              <a:rPr lang="en-IN" sz="2400" dirty="0"/>
              <a:t>Table properties of html.</a:t>
            </a:r>
          </a:p>
          <a:p>
            <a:pPr lvl="2"/>
            <a:r>
              <a:rPr lang="en-IN" sz="2400" b="1" dirty="0"/>
              <a:t> </a:t>
            </a:r>
            <a:r>
              <a:rPr lang="en-IN" sz="2400" dirty="0"/>
              <a:t>Form properties of html.</a:t>
            </a:r>
          </a:p>
          <a:p>
            <a:pPr lvl="2"/>
            <a:r>
              <a:rPr lang="en-IN" sz="2400" b="1" dirty="0"/>
              <a:t> </a:t>
            </a:r>
            <a:r>
              <a:rPr lang="en-IN" sz="2400" dirty="0"/>
              <a:t>Navigation properties are used for styling purpose.</a:t>
            </a:r>
          </a:p>
          <a:p>
            <a:pPr lvl="2"/>
            <a:r>
              <a:rPr lang="en-IN" sz="2400" b="1" dirty="0"/>
              <a:t> </a:t>
            </a:r>
            <a:r>
              <a:rPr lang="en-IN" sz="2400" dirty="0"/>
              <a:t>Responsive carousel using Bootstrap.</a:t>
            </a:r>
          </a:p>
          <a:p>
            <a:pPr lvl="2"/>
            <a:r>
              <a:rPr lang="en-IN" sz="2400" dirty="0"/>
              <a:t> Responsive pages for multiple devices using Bootstrap.</a:t>
            </a:r>
          </a:p>
          <a:p>
            <a:pPr lvl="2"/>
            <a:r>
              <a:rPr lang="en-IN" sz="2400" dirty="0"/>
              <a:t> Each and every page is connected to the MySQL database.</a:t>
            </a:r>
          </a:p>
          <a:p>
            <a:pPr lvl="2"/>
            <a:r>
              <a:rPr lang="en-IN" sz="2400" dirty="0"/>
              <a:t> Each and every login and logout is maintained by SESSION property in PHP.</a:t>
            </a:r>
          </a:p>
          <a:p>
            <a:pPr lvl="2"/>
            <a:r>
              <a:rPr lang="en-IN" sz="2400" dirty="0"/>
              <a:t> CRUD application is also used in PHP language.</a:t>
            </a:r>
          </a:p>
          <a:p>
            <a:pPr marL="128016" lvl="1" indent="0">
              <a:buNone/>
            </a:pPr>
            <a:endParaRPr lang="en-IN" sz="2400" dirty="0"/>
          </a:p>
        </p:txBody>
      </p:sp>
      <p:pic>
        <p:nvPicPr>
          <p:cNvPr id="5" name="Graphic 4" descr="Web design">
            <a:extLst>
              <a:ext uri="{FF2B5EF4-FFF2-40B4-BE49-F238E27FC236}">
                <a16:creationId xmlns:a16="http://schemas.microsoft.com/office/drawing/2014/main" id="{62A15450-CD3B-4A21-BC97-9B756A9ED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6644" y="585216"/>
            <a:ext cx="1594886" cy="12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1DF2-DB2D-44E7-B72F-6EBFC60E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03" y="466726"/>
            <a:ext cx="4389120" cy="1638300"/>
          </a:xfrm>
        </p:spPr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FLOW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C1641-4CE9-426E-80B7-67E1FF621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2204" y="1971676"/>
            <a:ext cx="4389120" cy="1457324"/>
          </a:xfrm>
        </p:spPr>
        <p:txBody>
          <a:bodyPr>
            <a:normAutofit/>
          </a:bodyPr>
          <a:lstStyle/>
          <a:p>
            <a:r>
              <a:rPr lang="en-IN" sz="2400" dirty="0"/>
              <a:t>The Process of site is easily described in the flow chart.</a:t>
            </a:r>
          </a:p>
          <a:p>
            <a:r>
              <a:rPr lang="en-IN" sz="2800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7E665D-014A-406D-9C37-1C6BB1944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5" b="95199" l="9524" r="92481">
                        <a14:foregroundMark x1="24311" y1="3567" x2="24311" y2="3567"/>
                        <a14:foregroundMark x1="31078" y1="14403" x2="31078" y2="14403"/>
                        <a14:foregroundMark x1="66416" y1="18244" x2="66416" y2="18244"/>
                        <a14:foregroundMark x1="66416" y1="18244" x2="66416" y2="18244"/>
                        <a14:foregroundMark x1="62770" y1="16872" x2="62406" y2="16735"/>
                        <a14:foregroundMark x1="63137" y1="17010" x2="62770" y2="16872"/>
                        <a14:foregroundMark x1="64229" y1="17421" x2="63137" y2="17010"/>
                        <a14:foregroundMark x1="66416" y1="18244" x2="64229" y2="17421"/>
                        <a14:foregroundMark x1="62406" y1="16735" x2="62406" y2="16735"/>
                        <a14:foregroundMark x1="56892" y1="60357" x2="56892" y2="60357"/>
                        <a14:foregroundMark x1="72431" y1="49794" x2="72431" y2="49794"/>
                        <a14:foregroundMark x1="73935" y1="56516" x2="73935" y2="56516"/>
                        <a14:foregroundMark x1="73935" y1="56516" x2="73935" y2="56516"/>
                        <a14:foregroundMark x1="77193" y1="65844" x2="77193" y2="65844"/>
                        <a14:foregroundMark x1="77193" y1="65844" x2="77193" y2="65844"/>
                        <a14:foregroundMark x1="77193" y1="65844" x2="77193" y2="65844"/>
                        <a14:foregroundMark x1="77193" y1="65844" x2="75689" y2="63649"/>
                        <a14:foregroundMark x1="75689" y1="63649" x2="75689" y2="63649"/>
                        <a14:foregroundMark x1="70677" y1="51440" x2="72932" y2="50343"/>
                        <a14:foregroundMark x1="76942" y1="80247" x2="84461" y2="81344"/>
                        <a14:foregroundMark x1="58647" y1="61317" x2="58647" y2="61317"/>
                        <a14:foregroundMark x1="58647" y1="61317" x2="58647" y2="61317"/>
                        <a14:foregroundMark x1="66667" y1="95336" x2="66667" y2="95336"/>
                        <a14:foregroundMark x1="66667" y1="95336" x2="66667" y2="95336"/>
                        <a14:foregroundMark x1="60652" y1="86694" x2="60652" y2="86694"/>
                        <a14:foregroundMark x1="60652" y1="86694" x2="60652" y2="86694"/>
                        <a14:foregroundMark x1="60652" y1="83539" x2="60652" y2="83539"/>
                        <a14:foregroundMark x1="60652" y1="83539" x2="60652" y2="83539"/>
                        <a14:foregroundMark x1="45865" y1="82167" x2="45865" y2="82167"/>
                        <a14:foregroundMark x1="45865" y1="82167" x2="45865" y2="82167"/>
                        <a14:foregroundMark x1="86216" y1="90672" x2="86216" y2="90672"/>
                        <a14:foregroundMark x1="86216" y1="90672" x2="86216" y2="90672"/>
                        <a14:foregroundMark x1="84211" y1="92181" x2="87218" y2="92318"/>
                        <a14:foregroundMark x1="67419" y1="32510" x2="67419" y2="32510"/>
                        <a14:foregroundMark x1="67419" y1="32510" x2="67419" y2="32510"/>
                        <a14:foregroundMark x1="67669" y1="32922" x2="67669" y2="32922"/>
                        <a14:foregroundMark x1="63953" y1="30316" x2="59649" y2="27298"/>
                        <a14:foregroundMark x1="64148" y1="30453" x2="63953" y2="30316"/>
                        <a14:foregroundMark x1="67669" y1="32922" x2="64148" y2="30453"/>
                        <a14:foregroundMark x1="59649" y1="27298" x2="49123" y2="25652"/>
                        <a14:foregroundMark x1="63659" y1="18656" x2="63659" y2="18656"/>
                        <a14:foregroundMark x1="59015" y1="16598" x2="53133" y2="13992"/>
                        <a14:foregroundMark x1="59324" y1="16735" x2="59015" y2="16598"/>
                        <a14:foregroundMark x1="59633" y1="16872" x2="59324" y2="16735"/>
                        <a14:foregroundMark x1="59944" y1="17010" x2="59633" y2="16872"/>
                        <a14:foregroundMark x1="60872" y1="17421" x2="59944" y2="17010"/>
                        <a14:foregroundMark x1="63659" y1="18656" x2="60872" y2="17421"/>
                        <a14:foregroundMark x1="53133" y1="13992" x2="44110" y2="14266"/>
                        <a14:foregroundMark x1="57644" y1="7133" x2="57644" y2="7133"/>
                        <a14:foregroundMark x1="57644" y1="7133" x2="46867" y2="3567"/>
                        <a14:foregroundMark x1="46867" y1="3567" x2="41103" y2="3429"/>
                        <a14:foregroundMark x1="43860" y1="57888" x2="43860" y2="57888"/>
                        <a14:foregroundMark x1="43860" y1="57888" x2="43860" y2="57888"/>
                        <a14:foregroundMark x1="22055" y1="55418" x2="60902" y2="58711"/>
                        <a14:foregroundMark x1="75188" y1="63786" x2="75940" y2="68450"/>
                        <a14:foregroundMark x1="82206" y1="65844" x2="82206" y2="65844"/>
                        <a14:foregroundMark x1="82206" y1="65844" x2="82206" y2="65844"/>
                        <a14:foregroundMark x1="83960" y1="65295" x2="83960" y2="65295"/>
                        <a14:foregroundMark x1="71178" y1="66255" x2="71178" y2="66255"/>
                        <a14:foregroundMark x1="71178" y1="66255" x2="71178" y2="66255"/>
                        <a14:foregroundMark x1="70677" y1="65706" x2="70677" y2="65706"/>
                        <a14:foregroundMark x1="69674" y1="65706" x2="69674" y2="65706"/>
                        <a14:foregroundMark x1="68922" y1="65432" x2="68922" y2="65432"/>
                        <a14:foregroundMark x1="91479" y1="91084" x2="91479" y2="91084"/>
                        <a14:foregroundMark x1="72932" y1="84636" x2="72932" y2="84636"/>
                        <a14:foregroundMark x1="72932" y1="84636" x2="72932" y2="84636"/>
                        <a14:foregroundMark x1="72932" y1="84911" x2="35589" y2="83539"/>
                        <a14:foregroundMark x1="33584" y1="13169" x2="13033" y2="13443"/>
                        <a14:foregroundMark x1="53634" y1="7819" x2="53634" y2="7819"/>
                        <a14:foregroundMark x1="63910" y1="8093" x2="63910" y2="8093"/>
                        <a14:foregroundMark x1="65163" y1="7956" x2="65163" y2="7956"/>
                        <a14:foregroundMark x1="82957" y1="65569" x2="82957" y2="65569"/>
                        <a14:foregroundMark x1="87218" y1="80384" x2="87218" y2="80384"/>
                        <a14:foregroundMark x1="74436" y1="80384" x2="74436" y2="80384"/>
                        <a14:foregroundMark x1="79950" y1="90947" x2="79950" y2="90947"/>
                        <a14:foregroundMark x1="78947" y1="91084" x2="78947" y2="91084"/>
                        <a14:foregroundMark x1="92481" y1="90947" x2="92481" y2="90947"/>
                        <a14:foregroundMark x1="78947" y1="90947" x2="78947" y2="90947"/>
                        <a14:backgroundMark x1="60401" y1="16735" x2="60401" y2="16735"/>
                        <a14:backgroundMark x1="59398" y1="16872" x2="59398" y2="16872"/>
                        <a14:backgroundMark x1="58897" y1="16872" x2="58897" y2="16872"/>
                        <a14:backgroundMark x1="58897" y1="16598" x2="58897" y2="16598"/>
                        <a14:backgroundMark x1="60401" y1="17421" x2="60401" y2="17421"/>
                        <a14:backgroundMark x1="60150" y1="17010" x2="60150" y2="17010"/>
                        <a14:backgroundMark x1="59398" y1="16735" x2="59398" y2="16735"/>
                        <a14:backgroundMark x1="59398" y1="17010" x2="59398" y2="17010"/>
                        <a14:backgroundMark x1="58897" y1="16598" x2="58897" y2="16598"/>
                        <a14:backgroundMark x1="59649" y1="16735" x2="59649" y2="16735"/>
                        <a14:backgroundMark x1="63409" y1="30453" x2="63409" y2="30453"/>
                        <a14:backgroundMark x1="63659" y1="30316" x2="63659" y2="303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7200" y="533400"/>
            <a:ext cx="6900672" cy="6181725"/>
          </a:xfrm>
        </p:spPr>
      </p:pic>
      <p:pic>
        <p:nvPicPr>
          <p:cNvPr id="7" name="Graphic 6" descr="Internet">
            <a:extLst>
              <a:ext uri="{FF2B5EF4-FFF2-40B4-BE49-F238E27FC236}">
                <a16:creationId xmlns:a16="http://schemas.microsoft.com/office/drawing/2014/main" id="{0404A0DD-E8DA-405E-9451-8C9E6BA9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9149" y="216468"/>
            <a:ext cx="1645920" cy="13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5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A77F-6814-43D9-9D39-2F93AB2B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SOFTWARE &amp; 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5320C-7794-4089-82C1-B6883249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Internet explorer of versions 6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Firefox browser of version 3.5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Opera browser of version 2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Chrome version 8 or more</a:t>
            </a:r>
          </a:p>
          <a:p>
            <a:endParaRPr lang="en-IN" dirty="0"/>
          </a:p>
        </p:txBody>
      </p:sp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838CC43E-E277-42C7-8A60-34723925F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4495" y="752695"/>
            <a:ext cx="1299410" cy="11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0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87F1-9C7B-4B11-9FCE-34ACA9B2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0FE5E-892F-46AF-B505-C3F35C540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Banking on our Hands.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Easy user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Easier way of amount transaction only for the registered account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Clear Statement of all transaction records.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Instant transactions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Quick data retrieval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Graphic 6" descr="Coins">
            <a:extLst>
              <a:ext uri="{FF2B5EF4-FFF2-40B4-BE49-F238E27FC236}">
                <a16:creationId xmlns:a16="http://schemas.microsoft.com/office/drawing/2014/main" id="{0F541C19-6DB1-41C9-B3D0-DB83EBED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801" y="768096"/>
            <a:ext cx="1197623" cy="11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0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3116-E40D-46BB-97DD-965F1629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Registration PAGE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0396F-FA85-4C16-BF04-0445E328B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SOURCE CODE :</a:t>
            </a:r>
          </a:p>
          <a:p>
            <a:r>
              <a:rPr lang="en-IN" sz="2400" dirty="0">
                <a:solidFill>
                  <a:srgbClr val="FFFF00"/>
                </a:solidFill>
              </a:rPr>
              <a:t>view-source:http://localhost/banking%20web/register.php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6F87D7-F968-423F-A43C-6E2A54141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999" y="1000125"/>
            <a:ext cx="6086475" cy="5429250"/>
          </a:xfrm>
        </p:spPr>
      </p:pic>
    </p:spTree>
    <p:extLst>
      <p:ext uri="{BB962C8B-B14F-4D97-AF65-F5344CB8AC3E}">
        <p14:creationId xmlns:p14="http://schemas.microsoft.com/office/powerpoint/2010/main" val="1829547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design</Template>
  <TotalTime>448</TotalTime>
  <Words>964</Words>
  <Application>Microsoft Office PowerPoint</Application>
  <PresentationFormat>Widescreen</PresentationFormat>
  <Paragraphs>114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Bahnschrift</vt:lpstr>
      <vt:lpstr>Calibri</vt:lpstr>
      <vt:lpstr>Symbol</vt:lpstr>
      <vt:lpstr>Tw Cen MT</vt:lpstr>
      <vt:lpstr>Tw Cen MT Condensed</vt:lpstr>
      <vt:lpstr>Wingdings 3</vt:lpstr>
      <vt:lpstr>Integral</vt:lpstr>
      <vt:lpstr>E BANKING</vt:lpstr>
      <vt:lpstr>ABSTRACT</vt:lpstr>
      <vt:lpstr>INTRODUCTION</vt:lpstr>
      <vt:lpstr>OBJECTIVES</vt:lpstr>
      <vt:lpstr>TECHNIQUES USED</vt:lpstr>
      <vt:lpstr>FLOW CHART</vt:lpstr>
      <vt:lpstr>SOFTWARE &amp; HARDWARE REQUIREMENTS</vt:lpstr>
      <vt:lpstr>ADVANTAGES</vt:lpstr>
      <vt:lpstr>Registration PAGE 1</vt:lpstr>
      <vt:lpstr>Registration PAGE 2</vt:lpstr>
      <vt:lpstr>REGISTRATION SUCCESS PAGE</vt:lpstr>
      <vt:lpstr>LOGIN PAGE</vt:lpstr>
      <vt:lpstr>HOME PAGE</vt:lpstr>
      <vt:lpstr>payment PAGE</vt:lpstr>
      <vt:lpstr>Transfer funds PAGE</vt:lpstr>
      <vt:lpstr>payment SUCCESS PAGE</vt:lpstr>
      <vt:lpstr>View statement PAGE</vt:lpstr>
      <vt:lpstr>profile PAGE</vt:lpstr>
      <vt:lpstr>Change password PAGE</vt:lpstr>
      <vt:lpstr>Contact us PAGE</vt:lpstr>
      <vt:lpstr>logout PAGE</vt:lpstr>
      <vt:lpstr>CONCLUSION</vt:lpstr>
      <vt:lpstr>FUTURE ENHANCEMENT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BANKING</dc:title>
  <dc:creator>Monica Sathish Kumar</dc:creator>
  <cp:lastModifiedBy>Monica Sathish Kumar</cp:lastModifiedBy>
  <cp:revision>38</cp:revision>
  <dcterms:created xsi:type="dcterms:W3CDTF">2021-01-03T06:18:28Z</dcterms:created>
  <dcterms:modified xsi:type="dcterms:W3CDTF">2021-09-09T05:18:43Z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